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6" r:id="rId3"/>
    <p:sldId id="258" r:id="rId5"/>
    <p:sldId id="259" r:id="rId6"/>
    <p:sldId id="279" r:id="rId7"/>
    <p:sldId id="267" r:id="rId8"/>
    <p:sldId id="291" r:id="rId9"/>
    <p:sldId id="292" r:id="rId10"/>
    <p:sldId id="293" r:id="rId11"/>
    <p:sldId id="294" r:id="rId12"/>
    <p:sldId id="295" r:id="rId13"/>
    <p:sldId id="297" r:id="rId14"/>
    <p:sldId id="299" r:id="rId15"/>
    <p:sldId id="301" r:id="rId16"/>
    <p:sldId id="302" r:id="rId17"/>
    <p:sldId id="309" r:id="rId18"/>
    <p:sldId id="310" r:id="rId19"/>
    <p:sldId id="314" r:id="rId20"/>
    <p:sldId id="315" r:id="rId21"/>
    <p:sldId id="316" r:id="rId22"/>
    <p:sldId id="318" r:id="rId23"/>
    <p:sldId id="319" r:id="rId24"/>
    <p:sldId id="320" r:id="rId25"/>
    <p:sldId id="321" r:id="rId26"/>
    <p:sldId id="322" r:id="rId27"/>
    <p:sldId id="323" r:id="rId28"/>
    <p:sldId id="305" r:id="rId29"/>
    <p:sldId id="306" r:id="rId30"/>
    <p:sldId id="260" r:id="rId31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198"/>
    <a:srgbClr val="74CEBB"/>
    <a:srgbClr val="B8E6DC"/>
    <a:srgbClr val="2B7D6B"/>
    <a:srgbClr val="303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6"/>
    <p:restoredTop sz="77142"/>
  </p:normalViewPr>
  <p:slideViewPr>
    <p:cSldViewPr snapToGrid="0" showGuides="1">
      <p:cViewPr varScale="1">
        <p:scale>
          <a:sx n="58" d="100"/>
          <a:sy n="58" d="100"/>
        </p:scale>
        <p:origin x="912" y="42"/>
      </p:cViewPr>
      <p:guideLst>
        <p:guide orient="horz" pos="192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95A747-8555-4E19-AB85-A3E1B43E6E4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r>
              <a:rPr lang="zh-CN" altLang="en-US" dirty="0"/>
              <a:t>封面标题特殊字体为百度简综艺.可以自行下载使用或改为微软雅黑.</a:t>
            </a: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auto"/>
            <a:r>
              <a:rPr lang="zh-CN" altLang="en-US" sz="2800" strike="noStrike" noProof="1" dirty="0">
                <a:sym typeface="+mn-ea"/>
              </a:rPr>
              <a:t>Click here to edit the master text style</a:t>
            </a:r>
            <a:endParaRPr lang="zh-CN" altLang="en-US" sz="2800" strike="noStrike" noProof="1" dirty="0"/>
          </a:p>
          <a:p>
            <a:pPr lvl="1" fontAlgn="auto"/>
            <a:r>
              <a:rPr lang="zh-CN" altLang="en-US" sz="2800" strike="noStrike" noProof="1" dirty="0">
                <a:sym typeface="+mn-ea"/>
              </a:rPr>
              <a:t>The second level</a:t>
            </a:r>
            <a:endParaRPr lang="zh-CN" altLang="en-US" sz="2800" strike="noStrike" noProof="1" dirty="0"/>
          </a:p>
          <a:p>
            <a:pPr lvl="2" fontAlgn="auto"/>
            <a:r>
              <a:rPr lang="zh-CN" altLang="en-US" sz="2800" strike="noStrike" noProof="1" dirty="0">
                <a:sym typeface="+mn-ea"/>
              </a:rPr>
              <a:t>The third level</a:t>
            </a:r>
            <a:endParaRPr lang="zh-CN" altLang="en-US" sz="2800" strike="noStrike" noProof="1" dirty="0"/>
          </a:p>
          <a:p>
            <a:pPr lvl="3" fontAlgn="auto"/>
            <a:r>
              <a:rPr lang="zh-CN" altLang="en-US" sz="2800" strike="noStrike" noProof="1" dirty="0">
                <a:sym typeface="+mn-ea"/>
              </a:rPr>
              <a:t>The fourth level</a:t>
            </a:r>
            <a:endParaRPr lang="zh-CN" altLang="en-US" sz="2800" strike="noStrike" noProof="1" dirty="0"/>
          </a:p>
          <a:p>
            <a:pPr lvl="4" fontAlgn="auto"/>
            <a:r>
              <a:rPr lang="zh-CN" altLang="en-US" sz="2800" strike="noStrike" noProof="1" dirty="0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2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1" indent="-228600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The 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The 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The 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3C529C-DDB8-49AC-A154-90DB020AC3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8" name="文本框 7"/>
          <p:cNvSpPr txBox="1"/>
          <p:nvPr/>
        </p:nvSpPr>
        <p:spPr>
          <a:xfrm>
            <a:off x="5680075" y="5851525"/>
            <a:ext cx="832485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ru-RU" altLang="en-US" sz="12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2023</a:t>
            </a:r>
            <a:endParaRPr lang="ru-RU" altLang="en-US" sz="12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099" name="文本框 25"/>
          <p:cNvSpPr txBox="1"/>
          <p:nvPr/>
        </p:nvSpPr>
        <p:spPr>
          <a:xfrm>
            <a:off x="4547235" y="4172585"/>
            <a:ext cx="3258185" cy="1050925"/>
          </a:xfrm>
          <a:prstGeom prst="rect">
            <a:avLst/>
          </a:prstGeom>
          <a:solidFill>
            <a:srgbClr val="3EB198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l">
              <a:lnSpc>
                <a:spcPct val="130000"/>
              </a:lnSpc>
            </a:pPr>
            <a:r>
              <a:rPr lang="ru-RU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Дипломник: Асылгареев А.Р.</a:t>
            </a:r>
            <a:endParaRPr lang="ru-RU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ru-RU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Группа: 19П-3	</a:t>
            </a:r>
            <a:endParaRPr lang="ru-RU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ru-RU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Руководитель: Болонистов В.В.</a:t>
            </a:r>
            <a:endParaRPr lang="ru-RU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00" name="文本框 4"/>
          <p:cNvSpPr txBox="1"/>
          <p:nvPr/>
        </p:nvSpPr>
        <p:spPr>
          <a:xfrm>
            <a:off x="832486" y="2257425"/>
            <a:ext cx="10932795" cy="13709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lnSpc>
                <a:spcPct val="130000"/>
              </a:lnSpc>
            </a:pPr>
            <a:r>
              <a:rPr lang="ru-RU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«Разработка веб-приложения для интернет-магазина</a:t>
            </a:r>
            <a:endParaRPr lang="ru-RU" altLang="en-US" sz="3200" b="1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ru-RU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брендовой одежды»</a:t>
            </a:r>
            <a:endParaRPr lang="ru-RU" altLang="en-US" sz="3200" b="1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Подзаголовок 2"/>
          <p:cNvSpPr txBox="1"/>
          <p:nvPr/>
        </p:nvSpPr>
        <p:spPr>
          <a:xfrm>
            <a:off x="1524000" y="21781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tabLst>
                <a:tab pos="37719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Министерство образования и науки Республики Башкортостан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tabLst>
                <a:tab pos="37719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Государственное автономное профессиональное образовательное учреждение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tabLst>
                <a:tab pos="3771900" algn="l"/>
              </a:tabLs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Уфимский колледж статистики, информатики и вычислительной техники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157226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Каталог</a:t>
            </a:r>
            <a:r>
              <a:rPr lang="en-US" altLang="ru-RU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lang="en-US" altLang="ru-RU" sz="28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Изображени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6655" y="1551940"/>
            <a:ext cx="5031105" cy="2536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0" y="3488055"/>
            <a:ext cx="5063490" cy="2526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475932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Авторизация и регистрация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4" name="Изображение 7"/>
          <p:cNvPicPr>
            <a:picLocks noChangeAspect="1"/>
          </p:cNvPicPr>
          <p:nvPr>
            <p:ph idx="1"/>
          </p:nvPr>
        </p:nvPicPr>
        <p:blipFill>
          <a:blip r:embed="rId1"/>
          <a:srcRect l="4980" r="56626" b="38917"/>
          <a:stretch>
            <a:fillRect/>
          </a:stretch>
        </p:blipFill>
        <p:spPr>
          <a:xfrm>
            <a:off x="1247775" y="1837055"/>
            <a:ext cx="4311650" cy="340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5" name="Изображение 8"/>
          <p:cNvPicPr>
            <a:picLocks noChangeAspect="1"/>
          </p:cNvPicPr>
          <p:nvPr/>
        </p:nvPicPr>
        <p:blipFill>
          <a:blip r:embed="rId2"/>
          <a:srcRect l="4182" r="56353" b="11426"/>
          <a:stretch>
            <a:fillRect/>
          </a:stretch>
        </p:blipFill>
        <p:spPr>
          <a:xfrm>
            <a:off x="7117080" y="1837055"/>
            <a:ext cx="3668395" cy="41040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579437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Личный кабинет и бонусная карта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6655" y="1480820"/>
            <a:ext cx="5247640" cy="3328035"/>
          </a:xfrm>
          <a:prstGeom prst="rect">
            <a:avLst/>
          </a:prstGeom>
        </p:spPr>
      </p:pic>
      <p:pic>
        <p:nvPicPr>
          <p:cNvPr id="5" name="Замещающее содержимо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985" y="1901825"/>
            <a:ext cx="4324350" cy="3613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533146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Страница добавления адресов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8" name="Изображение 11"/>
          <p:cNvPicPr>
            <a:picLocks noChangeAspect="1"/>
          </p:cNvPicPr>
          <p:nvPr>
            <p:ph idx="1"/>
          </p:nvPr>
        </p:nvPicPr>
        <p:blipFill>
          <a:blip r:embed="rId1"/>
          <a:srcRect l="4198" t="27973" r="63674" b="27273"/>
          <a:stretch>
            <a:fillRect/>
          </a:stretch>
        </p:blipFill>
        <p:spPr>
          <a:xfrm>
            <a:off x="1002030" y="1612265"/>
            <a:ext cx="3138805" cy="2187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1612265"/>
            <a:ext cx="3376295" cy="332549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1612265"/>
            <a:ext cx="348234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140462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Оплата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rcRect r="5462"/>
          <a:stretch>
            <a:fillRect/>
          </a:stretch>
        </p:blipFill>
        <p:spPr>
          <a:xfrm>
            <a:off x="1002030" y="1402080"/>
            <a:ext cx="5099685" cy="212598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0" y="4305935"/>
            <a:ext cx="5785485" cy="1574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950" y="900430"/>
            <a:ext cx="3215640" cy="5356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271208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Чат с поддержкой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3010" y="1329055"/>
            <a:ext cx="9746615" cy="48888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435546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Главная страница поддержки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1"/>
          <a:srcRect l="1241" t="29813" r="71824" b="4962"/>
          <a:stretch>
            <a:fillRect/>
          </a:stretch>
        </p:blipFill>
        <p:spPr>
          <a:xfrm>
            <a:off x="1002030" y="1490980"/>
            <a:ext cx="2632075" cy="3063240"/>
          </a:xfrm>
          <a:prstGeom prst="rect">
            <a:avLst/>
          </a:prstGeom>
        </p:spPr>
      </p:pic>
      <p:pic>
        <p:nvPicPr>
          <p:cNvPr id="10" name="Замещающее содержимое 2"/>
          <p:cNvPicPr>
            <a:picLocks noChangeAspect="1"/>
          </p:cNvPicPr>
          <p:nvPr/>
        </p:nvPicPr>
        <p:blipFill>
          <a:blip r:embed="rId2"/>
          <a:srcRect l="3629" t="23210"/>
          <a:stretch>
            <a:fillRect/>
          </a:stretch>
        </p:blipFill>
        <p:spPr>
          <a:xfrm>
            <a:off x="4160520" y="1490980"/>
            <a:ext cx="7126605" cy="3080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449135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Главное окно администратора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3395" y="1480820"/>
            <a:ext cx="8664575" cy="47980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503047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Добавление сотруника поддержки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0" y="1528445"/>
            <a:ext cx="4716780" cy="46939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274129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Просмотр заказов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2030" y="1294765"/>
            <a:ext cx="3014345" cy="286639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140" y="1294765"/>
            <a:ext cx="2739390" cy="3400425"/>
          </a:xfrm>
          <a:prstGeom prst="rect">
            <a:avLst/>
          </a:prstGeom>
        </p:spPr>
      </p:pic>
      <p:pic>
        <p:nvPicPr>
          <p:cNvPr id="10" name="Замещающее содержимое 2"/>
          <p:cNvPicPr>
            <a:picLocks noChangeAspect="1"/>
          </p:cNvPicPr>
          <p:nvPr/>
        </p:nvPicPr>
        <p:blipFill>
          <a:blip r:embed="rId3"/>
          <a:srcRect t="8175" r="21123" b="8157"/>
          <a:stretch>
            <a:fillRect/>
          </a:stretch>
        </p:blipFill>
        <p:spPr>
          <a:xfrm>
            <a:off x="1002030" y="4232275"/>
            <a:ext cx="6986270" cy="254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1935163"/>
            <a:ext cx="768350" cy="2895600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23650" y="1935163"/>
            <a:ext cx="768350" cy="2895600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54175" y="624205"/>
            <a:ext cx="3604260" cy="1311275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50060" y="720090"/>
            <a:ext cx="3410585" cy="111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  <a:sym typeface="+mn-ea"/>
              </a:rPr>
              <a:t>Цель проекта</a:t>
            </a:r>
            <a:endParaRPr kumimoji="0" lang="ru-RU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159" name="文本框 25"/>
          <p:cNvSpPr txBox="1"/>
          <p:nvPr/>
        </p:nvSpPr>
        <p:spPr>
          <a:xfrm>
            <a:off x="1214755" y="2459990"/>
            <a:ext cx="4833620" cy="15855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>
              <a:lnSpc>
                <a:spcPct val="180000"/>
              </a:lnSpc>
              <a:buClrTx/>
              <a:buSzTx/>
            </a:pPr>
            <a:r>
              <a:rPr lang="ru-RU" altLang="zh-CN" sz="18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Разработка приложения с целью автоматизировать покупку одежды в интернет-магазине</a:t>
            </a:r>
            <a:endParaRPr lang="ru-RU" altLang="zh-CN" sz="18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62" name="矩形 28"/>
          <p:cNvSpPr/>
          <p:nvPr/>
        </p:nvSpPr>
        <p:spPr>
          <a:xfrm>
            <a:off x="6490970" y="2459990"/>
            <a:ext cx="4490085" cy="4076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ru-RU" altLang="zh-CN" sz="18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Иследование предметной области</a:t>
            </a:r>
            <a:endParaRPr lang="ru-RU" altLang="zh-CN" sz="18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ru-RU" altLang="zh-CN" sz="18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Проектирование базы данных</a:t>
            </a:r>
            <a:endParaRPr lang="ru-RU" altLang="zh-CN" sz="18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ru-RU" altLang="zh-CN" sz="18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Разработка дизайна веб-приложения</a:t>
            </a:r>
            <a:endParaRPr lang="ru-RU" altLang="zh-CN" sz="18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ru-RU" altLang="zh-CN" sz="18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Реализовать функционал для пользователя, администратора и сотрудника поддержки</a:t>
            </a:r>
            <a:endParaRPr lang="ru-RU" altLang="zh-CN" sz="18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ru-RU" altLang="zh-CN" sz="18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Разработка и тестирование приложения</a:t>
            </a:r>
            <a:endParaRPr lang="ru-RU" altLang="zh-CN" sz="18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矩形 9"/>
          <p:cNvSpPr/>
          <p:nvPr/>
        </p:nvSpPr>
        <p:spPr>
          <a:xfrm>
            <a:off x="6933565" y="624205"/>
            <a:ext cx="3604260" cy="1311275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4"/>
          <p:cNvSpPr/>
          <p:nvPr/>
        </p:nvSpPr>
        <p:spPr>
          <a:xfrm>
            <a:off x="7029450" y="720090"/>
            <a:ext cx="3410585" cy="111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  <a:sym typeface="+mn-ea"/>
              </a:rPr>
              <a:t>Задачи</a:t>
            </a:r>
            <a:endParaRPr kumimoji="0" lang="ru-RU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355981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Редактирование товара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5125" y="1511935"/>
            <a:ext cx="8920480" cy="46653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361696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Редактирование бренда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5295" y="1593215"/>
            <a:ext cx="8741410" cy="46348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361696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Редактирование бренда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1495" y="1825625"/>
            <a:ext cx="85877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398843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Добавление нового товара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1"/>
          <a:srcRect l="4774" t="237" r="4448" b="4816"/>
          <a:stretch>
            <a:fillRect/>
          </a:stretch>
        </p:blipFill>
        <p:spPr>
          <a:xfrm>
            <a:off x="2226310" y="2045970"/>
            <a:ext cx="7739380" cy="34810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404558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Добавление нового бренда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5570" y="2052955"/>
            <a:ext cx="9421495" cy="31121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39420"/>
            <a:ext cx="430403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Добавление новой категории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5055" y="1825625"/>
            <a:ext cx="10042525" cy="4351655"/>
          </a:xfrm>
          <a:prstGeom prst="rect">
            <a:avLst/>
          </a:prstGeom>
        </p:spPr>
      </p:pic>
      <p:pic>
        <p:nvPicPr>
          <p:cNvPr id="9" name="Изображение 8" descr="accessories_categor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2128520"/>
            <a:ext cx="3025775" cy="30086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2192635" cy="522605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032193" y="1998345"/>
            <a:ext cx="623443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Экономические расчеты показали, что затраты на создание программного продукта составляют </a:t>
            </a: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ru-RU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27 653,65‬ (руб.)</a:t>
            </a: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Цена предложения программного продукта состовляет  159 861,52 (руб.)</a:t>
            </a: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4" name="Замещающее содержимое 103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5080" y="2282825"/>
            <a:ext cx="3587115" cy="3427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8"/>
          <p:cNvSpPr txBox="1"/>
          <p:nvPr/>
        </p:nvSpPr>
        <p:spPr>
          <a:xfrm>
            <a:off x="1032193" y="1141095"/>
            <a:ext cx="370268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Экономический раздел</a:t>
            </a:r>
            <a:endParaRPr lang="ru-RU" altLang="en-US" sz="2400" b="1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190881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Заключение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1032193" y="1842135"/>
            <a:ext cx="623443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В результате проделанной работы было разработано веб-приложение для учета продаж интернет магазина.</a:t>
            </a: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Все задачи выполнены, цель дипломного проекта достигнута.</a:t>
            </a: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0" y="2786063"/>
            <a:ext cx="2960688" cy="652463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8331200" y="3411538"/>
            <a:ext cx="3860800" cy="1233488"/>
          </a:xfrm>
          <a:custGeom>
            <a:avLst/>
            <a:gdLst>
              <a:gd name="connsiteX0" fmla="*/ 1422400 w 3759200"/>
              <a:gd name="connsiteY0" fmla="*/ 0 h 1799772"/>
              <a:gd name="connsiteX1" fmla="*/ 3759200 w 3759200"/>
              <a:gd name="connsiteY1" fmla="*/ 0 h 1799772"/>
              <a:gd name="connsiteX2" fmla="*/ 3759200 w 3759200"/>
              <a:gd name="connsiteY2" fmla="*/ 899886 h 1799772"/>
              <a:gd name="connsiteX3" fmla="*/ 2336800 w 3759200"/>
              <a:gd name="connsiteY3" fmla="*/ 899886 h 1799772"/>
              <a:gd name="connsiteX4" fmla="*/ 2336800 w 3759200"/>
              <a:gd name="connsiteY4" fmla="*/ 1799772 h 1799772"/>
              <a:gd name="connsiteX5" fmla="*/ 0 w 3759200"/>
              <a:gd name="connsiteY5" fmla="*/ 1799772 h 1799772"/>
              <a:gd name="connsiteX6" fmla="*/ 0 w 3759200"/>
              <a:gd name="connsiteY6" fmla="*/ 899886 h 1799772"/>
              <a:gd name="connsiteX7" fmla="*/ 1422400 w 3759200"/>
              <a:gd name="connsiteY7" fmla="*/ 899886 h 179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9200" h="1799772">
                <a:moveTo>
                  <a:pt x="1422400" y="0"/>
                </a:moveTo>
                <a:lnTo>
                  <a:pt x="3759200" y="0"/>
                </a:lnTo>
                <a:lnTo>
                  <a:pt x="3759200" y="899886"/>
                </a:lnTo>
                <a:lnTo>
                  <a:pt x="2336800" y="899886"/>
                </a:lnTo>
                <a:lnTo>
                  <a:pt x="2336800" y="1799772"/>
                </a:lnTo>
                <a:lnTo>
                  <a:pt x="0" y="1799772"/>
                </a:lnTo>
                <a:lnTo>
                  <a:pt x="0" y="899886"/>
                </a:lnTo>
                <a:lnTo>
                  <a:pt x="1422400" y="899886"/>
                </a:lnTo>
                <a:close/>
              </a:path>
            </a:pathLst>
          </a:cu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699" name="文本框 11"/>
          <p:cNvSpPr txBox="1"/>
          <p:nvPr/>
        </p:nvSpPr>
        <p:spPr>
          <a:xfrm>
            <a:off x="3350578" y="2786063"/>
            <a:ext cx="6199505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Спасибо за внимание</a:t>
            </a:r>
            <a:endParaRPr lang="ru-RU" altLang="en-US" sz="4400" b="1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2786063"/>
            <a:ext cx="2960688" cy="349250"/>
          </a:xfrm>
          <a:prstGeom prst="rect">
            <a:avLst/>
          </a:prstGeom>
          <a:solidFill>
            <a:srgbClr val="30302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331200" y="4340225"/>
            <a:ext cx="2438400" cy="304800"/>
          </a:xfrm>
          <a:prstGeom prst="rect">
            <a:avLst/>
          </a:prstGeom>
          <a:solidFill>
            <a:srgbClr val="30302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550400" y="3403600"/>
            <a:ext cx="2641600" cy="268288"/>
          </a:xfrm>
          <a:prstGeom prst="rect">
            <a:avLst/>
          </a:prstGeom>
          <a:solidFill>
            <a:srgbClr val="30302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等腰三角形 7"/>
          <p:cNvSpPr/>
          <p:nvPr/>
        </p:nvSpPr>
        <p:spPr>
          <a:xfrm rot="10800000">
            <a:off x="8522335" y="0"/>
            <a:ext cx="1488440" cy="1092835"/>
          </a:xfrm>
          <a:prstGeom prst="triangle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1452880" y="6160135"/>
            <a:ext cx="887730" cy="697865"/>
          </a:xfrm>
          <a:prstGeom prst="triangle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3" name="文本框 38"/>
          <p:cNvSpPr txBox="1"/>
          <p:nvPr/>
        </p:nvSpPr>
        <p:spPr>
          <a:xfrm>
            <a:off x="1446530" y="497205"/>
            <a:ext cx="436499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ru-RU" altLang="en-US" sz="2800" dirty="0">
                <a:solidFill>
                  <a:srgbClr val="30302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Диаграмма прецедентов</a:t>
            </a:r>
            <a:endParaRPr lang="ru-RU" altLang="en-US" sz="2800" dirty="0">
              <a:solidFill>
                <a:srgbClr val="30302F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rot="10800000" flipH="1">
            <a:off x="9262745" y="-9525"/>
            <a:ext cx="748030" cy="1097280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直角三角形 39"/>
          <p:cNvSpPr/>
          <p:nvPr/>
        </p:nvSpPr>
        <p:spPr>
          <a:xfrm flipH="1">
            <a:off x="1445895" y="6153150"/>
            <a:ext cx="450215" cy="690880"/>
          </a:xfrm>
          <a:prstGeom prst="rtTriangle">
            <a:avLst/>
          </a:prstGeom>
          <a:solidFill>
            <a:srgbClr val="30302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2" name="Изображение 252" descr="Рисунок1"/>
          <p:cNvPicPr>
            <a:picLocks noChangeAspect="1"/>
          </p:cNvPicPr>
          <p:nvPr>
            <p:ph idx="1"/>
          </p:nvPr>
        </p:nvPicPr>
        <p:blipFill>
          <a:blip r:embed="rId1"/>
          <a:srcRect b="1878"/>
          <a:stretch>
            <a:fillRect/>
          </a:stretch>
        </p:blipFill>
        <p:spPr>
          <a:xfrm>
            <a:off x="1877695" y="1290320"/>
            <a:ext cx="8436610" cy="4778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628" name="文本框 8"/>
          <p:cNvSpPr txBox="1"/>
          <p:nvPr/>
        </p:nvSpPr>
        <p:spPr>
          <a:xfrm>
            <a:off x="1196658" y="408305"/>
            <a:ext cx="327596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Входная информация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7" name="Рисунок 6"/>
          <p:cNvPicPr>
            <a:picLocks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05" y="3688080"/>
            <a:ext cx="2179955" cy="2179955"/>
          </a:xfrm>
          <a:prstGeom prst="rect">
            <a:avLst/>
          </a:prstGeom>
        </p:spPr>
      </p:pic>
      <p:sp>
        <p:nvSpPr>
          <p:cNvPr id="5" name="文本框 8"/>
          <p:cNvSpPr txBox="1"/>
          <p:nvPr/>
        </p:nvSpPr>
        <p:spPr>
          <a:xfrm>
            <a:off x="2323783" y="2127885"/>
            <a:ext cx="295529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Информация о товарах</a:t>
            </a: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文本框 8"/>
          <p:cNvSpPr txBox="1"/>
          <p:nvPr/>
        </p:nvSpPr>
        <p:spPr>
          <a:xfrm>
            <a:off x="7083108" y="1975485"/>
            <a:ext cx="277622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Данные пользователя</a:t>
            </a: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ctr"/>
            <a:r>
              <a:rPr lang="ru-RU" altLang="en-U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при регистрации</a:t>
            </a:r>
            <a:endParaRPr lang="ru-RU" alt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9" name="Прямое соединение 8"/>
          <p:cNvCxnSpPr/>
          <p:nvPr/>
        </p:nvCxnSpPr>
        <p:spPr>
          <a:xfrm flipH="1" flipV="1">
            <a:off x="3911600" y="2682240"/>
            <a:ext cx="1097280" cy="1239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ое соединение 9"/>
          <p:cNvCxnSpPr/>
          <p:nvPr/>
        </p:nvCxnSpPr>
        <p:spPr>
          <a:xfrm flipV="1">
            <a:off x="7020560" y="2763520"/>
            <a:ext cx="1341120" cy="10972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54025"/>
            <a:ext cx="444690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Шаблон выходного документа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35500" y="1091565"/>
            <a:ext cx="3412490" cy="5085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274764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Схема отношений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5" name="Изображени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3620" y="1561465"/>
            <a:ext cx="7604125" cy="435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54025"/>
            <a:ext cx="700532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Выбор языка программирования и базы данных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1176338" y="1486535"/>
            <a:ext cx="208089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1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Визуальная часть</a:t>
            </a:r>
            <a:endParaRPr lang="ru-RU" altLang="en-US" sz="18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8181658" y="1486535"/>
            <a:ext cx="227901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1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Программная часть</a:t>
            </a:r>
            <a:endParaRPr lang="ru-RU" altLang="en-US" sz="18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7" name="Рисунок 4"/>
          <p:cNvPicPr>
            <a:picLocks noChangeAspect="1"/>
          </p:cNvPicPr>
          <p:nvPr>
            <p:ph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57"/>
          <a:stretch>
            <a:fillRect/>
          </a:stretch>
        </p:blipFill>
        <p:spPr>
          <a:xfrm>
            <a:off x="1002030" y="2426970"/>
            <a:ext cx="1459230" cy="1454150"/>
          </a:xfrm>
          <a:prstGeom prst="rect">
            <a:avLst/>
          </a:prstGeom>
        </p:spPr>
      </p:pic>
      <p:pic>
        <p:nvPicPr>
          <p:cNvPr id="1028" name="Picture 4" descr="https://static.tildacdn.com/tild6338-3036-4462-b866-383961373764/pngwingcom_4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20"/>
          <a:stretch>
            <a:fillRect/>
          </a:stretch>
        </p:blipFill>
        <p:spPr bwMode="auto">
          <a:xfrm>
            <a:off x="2461134" y="3061181"/>
            <a:ext cx="1445551" cy="192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Изображение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002030" y="4727575"/>
            <a:ext cx="1374140" cy="1229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Изображение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955" y="2834640"/>
            <a:ext cx="2093595" cy="2073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Изображение 101"/>
          <p:cNvPicPr/>
          <p:nvPr/>
        </p:nvPicPr>
        <p:blipFill>
          <a:blip r:embed="rId4"/>
          <a:srcRect t="15833" b="16667"/>
          <a:stretch>
            <a:fillRect/>
          </a:stretch>
        </p:blipFill>
        <p:spPr>
          <a:xfrm>
            <a:off x="8270240" y="4908550"/>
            <a:ext cx="2743200" cy="822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Изображение 11"/>
          <p:cNvPicPr/>
          <p:nvPr/>
        </p:nvPicPr>
        <p:blipFill>
          <a:blip r:embed="rId5"/>
          <a:stretch>
            <a:fillRect/>
          </a:stretch>
        </p:blipFill>
        <p:spPr>
          <a:xfrm>
            <a:off x="9444355" y="2097405"/>
            <a:ext cx="1569085" cy="15284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29483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Главная </a:t>
            </a:r>
            <a:r>
              <a:rPr lang="ru-RU" altLang="en-U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страница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1" name="Изображение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1330" y="1825625"/>
            <a:ext cx="8688705" cy="435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4" name="组合 6"/>
          <p:cNvGrpSpPr/>
          <p:nvPr/>
        </p:nvGrpSpPr>
        <p:grpSpPr>
          <a:xfrm>
            <a:off x="0" y="377825"/>
            <a:ext cx="1001713" cy="522288"/>
            <a:chOff x="0" y="377371"/>
            <a:chExt cx="1988458" cy="522515"/>
          </a:xfrm>
        </p:grpSpPr>
        <p:sp>
          <p:nvSpPr>
            <p:cNvPr id="4" name="矩形 3"/>
            <p:cNvSpPr/>
            <p:nvPr/>
          </p:nvSpPr>
          <p:spPr>
            <a:xfrm>
              <a:off x="0" y="377371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H="1">
              <a:off x="0" y="377372"/>
              <a:ext cx="1988458" cy="522514"/>
            </a:xfrm>
            <a:prstGeom prst="rtTriangle">
              <a:avLst/>
            </a:prstGeom>
            <a:solidFill>
              <a:srgbClr val="30302F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文本框 8"/>
          <p:cNvSpPr txBox="1"/>
          <p:nvPr/>
        </p:nvSpPr>
        <p:spPr>
          <a:xfrm>
            <a:off x="1176338" y="440055"/>
            <a:ext cx="536956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ru-RU" altLang="en-US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Страница просмотра категорий</a:t>
            </a:r>
            <a:endParaRPr lang="ru-RU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2" name="Изображени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0220" y="1825625"/>
            <a:ext cx="8670290" cy="435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1613</Words>
  <Application>WPS Presentation</Application>
  <PresentationFormat/>
  <Paragraphs>96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SimSun</vt:lpstr>
      <vt:lpstr>Wingdings</vt:lpstr>
      <vt:lpstr>Calibri</vt:lpstr>
      <vt:lpstr>Microsoft YaHei</vt:lpstr>
      <vt:lpstr>Times New Roman</vt:lpstr>
      <vt:lpstr>Arial Unicode MS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lilla</cp:lastModifiedBy>
  <cp:revision>75</cp:revision>
  <dcterms:created xsi:type="dcterms:W3CDTF">2015-07-07T12:57:00Z</dcterms:created>
  <dcterms:modified xsi:type="dcterms:W3CDTF">2023-06-24T03:24:58Z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1049-11.2.0.11537</vt:lpwstr>
  </property>
  <property fmtid="{D5CDD505-2E9C-101B-9397-08002B2CF9AE}" pid="3" name="ICV">
    <vt:lpwstr>D6A1851561454D71BBE2A30FDF6EE8B9</vt:lpwstr>
  </property>
</Properties>
</file>